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4" r:id="rId5"/>
    <p:sldId id="263" r:id="rId6"/>
    <p:sldId id="261" r:id="rId7"/>
    <p:sldId id="258" r:id="rId8"/>
    <p:sldId id="259" r:id="rId9"/>
    <p:sldId id="262" r:id="rId10"/>
    <p:sldId id="260" r:id="rId1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103" d="100"/>
          <a:sy n="103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28442-26E7-4884-9B47-13C90C304355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DF752-733D-4AEE-B1C0-160908DB18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470025"/>
          </a:xfrm>
        </p:spPr>
        <p:txBody>
          <a:bodyPr/>
          <a:lstStyle/>
          <a:p>
            <a:pPr eaLnBrk="1" hangingPunct="1"/>
            <a:r>
              <a:rPr lang="fr-CA" dirty="0" smtClean="0">
                <a:solidFill>
                  <a:schemeClr val="bg1"/>
                </a:solidFill>
              </a:rPr>
              <a:t>Reading a Balance </a:t>
            </a:r>
            <a:r>
              <a:rPr lang="fr-CA" dirty="0" err="1" smtClean="0">
                <a:solidFill>
                  <a:schemeClr val="bg1"/>
                </a:solidFill>
              </a:rPr>
              <a:t>Sheet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643188"/>
            <a:ext cx="6400800" cy="1752600"/>
          </a:xfrm>
        </p:spPr>
        <p:txBody>
          <a:bodyPr/>
          <a:lstStyle/>
          <a:p>
            <a:pPr eaLnBrk="1" hangingPunct="1"/>
            <a:r>
              <a:rPr lang="fr-CA" dirty="0" smtClean="0">
                <a:solidFill>
                  <a:schemeClr val="bg1"/>
                </a:solidFill>
              </a:rPr>
              <a:t>And an </a:t>
            </a:r>
            <a:r>
              <a:rPr lang="fr-CA" dirty="0" err="1" smtClean="0">
                <a:solidFill>
                  <a:schemeClr val="bg1"/>
                </a:solidFill>
              </a:rPr>
              <a:t>Income</a:t>
            </a:r>
            <a:r>
              <a:rPr lang="fr-CA" dirty="0" smtClean="0">
                <a:solidFill>
                  <a:schemeClr val="bg1"/>
                </a:solidFill>
              </a:rPr>
              <a:t> and </a:t>
            </a:r>
            <a:r>
              <a:rPr lang="fr-CA" dirty="0" err="1" smtClean="0">
                <a:solidFill>
                  <a:schemeClr val="bg1"/>
                </a:solidFill>
              </a:rPr>
              <a:t>Expense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Statement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fr-CA" dirty="0" smtClean="0">
                <a:solidFill>
                  <a:schemeClr val="bg1"/>
                </a:solidFill>
              </a:rPr>
              <a:t>And a Cash Flow </a:t>
            </a:r>
            <a:r>
              <a:rPr lang="fr-CA" dirty="0" err="1" smtClean="0">
                <a:solidFill>
                  <a:schemeClr val="bg1"/>
                </a:solidFill>
              </a:rPr>
              <a:t>Analysis</a:t>
            </a:r>
            <a:endParaRPr lang="fr-CA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fr-CA" sz="1000" dirty="0" smtClean="0">
                <a:solidFill>
                  <a:schemeClr val="bg1"/>
                </a:solidFill>
              </a:rPr>
              <a:t>Viv Grigg, </a:t>
            </a:r>
            <a:r>
              <a:rPr lang="fr-CA" sz="1000" dirty="0" err="1" smtClean="0">
                <a:solidFill>
                  <a:schemeClr val="bg1"/>
                </a:solidFill>
              </a:rPr>
              <a:t>some</a:t>
            </a:r>
            <a:r>
              <a:rPr lang="fr-CA" sz="1000" dirty="0" smtClean="0">
                <a:solidFill>
                  <a:schemeClr val="bg1"/>
                </a:solidFill>
              </a:rPr>
              <a:t> </a:t>
            </a:r>
            <a:r>
              <a:rPr lang="fr-CA" sz="1000" dirty="0" err="1" smtClean="0">
                <a:solidFill>
                  <a:schemeClr val="bg1"/>
                </a:solidFill>
              </a:rPr>
              <a:t>txt</a:t>
            </a:r>
            <a:r>
              <a:rPr lang="fr-CA" sz="1000" dirty="0" smtClean="0">
                <a:solidFill>
                  <a:schemeClr val="bg1"/>
                </a:solidFill>
              </a:rPr>
              <a:t> </a:t>
            </a:r>
            <a:r>
              <a:rPr lang="fr-CA" sz="1000" dirty="0" err="1" smtClean="0">
                <a:solidFill>
                  <a:schemeClr val="bg1"/>
                </a:solidFill>
              </a:rPr>
              <a:t>from</a:t>
            </a:r>
            <a:r>
              <a:rPr lang="fr-CA" sz="1000" dirty="0" smtClean="0">
                <a:solidFill>
                  <a:schemeClr val="bg1"/>
                </a:solidFill>
              </a:rPr>
              <a:t> Ankush85</a:t>
            </a:r>
            <a:endParaRPr lang="fr-CA" sz="1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Balance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heet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4563" y="1600200"/>
            <a:ext cx="6472237" cy="4525963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sheet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financial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statement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business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owns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liabilities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business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sheet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financial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snap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shot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liabilities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business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particular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basic unit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use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business. 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2448272" cy="3528392"/>
          </a:xfrm>
        </p:spPr>
        <p:txBody>
          <a:bodyPr/>
          <a:lstStyle/>
          <a:p>
            <a:r>
              <a:rPr lang="en-US" dirty="0" smtClean="0"/>
              <a:t>Sample Yearly Balance Sheet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-20125"/>
            <a:ext cx="5490364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1521" y="188640"/>
            <a:ext cx="30243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Compare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ast year with this year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end of the financial year is usually end of March, June or Sept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85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2376264" cy="5026570"/>
          </a:xfrm>
        </p:spPr>
        <p:txBody>
          <a:bodyPr/>
          <a:lstStyle/>
          <a:p>
            <a:r>
              <a:rPr lang="en-US" dirty="0" smtClean="0"/>
              <a:t>Sample Monthly Balance Sheet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How is this business doing this month?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14944"/>
              </p:ext>
            </p:extLst>
          </p:nvPr>
        </p:nvGraphicFramePr>
        <p:xfrm>
          <a:off x="5004048" y="155016"/>
          <a:ext cx="3672408" cy="669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4483100" imgH="8166100" progId="Excel.Sheet.8">
                  <p:embed/>
                </p:oleObj>
              </mc:Choice>
              <mc:Fallback>
                <p:oleObj name="Worksheet" r:id="rId4" imgW="4483100" imgH="816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155016"/>
                        <a:ext cx="3672408" cy="6691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49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4563" y="1600200"/>
            <a:ext cx="6472237" cy="452596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FIXED ASSETS :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business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owns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perhaps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several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Buildings ,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Machinery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Vehicles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8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4719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ASSETS: 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will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business for long. 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materials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debtors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money in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bank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petty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cash.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LIABILITIES :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money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business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people and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businesses (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creditors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Liabilities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“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because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owed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vary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next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paid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back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within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9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ASSETS </a:t>
            </a: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4051921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 section of the balance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sheet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looks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where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money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long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short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came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up of the business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funded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by: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CAPITAL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RESERVES SHARE CAPITAL 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money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paid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shareholders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return for 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business. 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34722" cy="1152128"/>
          </a:xfrm>
          <a:solidFill>
            <a:schemeClr val="bg1"/>
          </a:solidFill>
        </p:spPr>
        <p:txBody>
          <a:bodyPr/>
          <a:lstStyle/>
          <a:p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ASSETS : NET ASSETS </a:t>
            </a:r>
            <a:r>
              <a:rPr lang="fr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ASSETS (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minus 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LIABILITIES </a:t>
            </a:r>
            <a:r>
              <a:rPr lang="fr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CA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204049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PROFIT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 – Net profit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previous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financial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transferred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into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balance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sheet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/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RETAINED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PROFIT – businesses do not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give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 of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their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profits back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shareholder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 non-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retained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income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ASSETS : NET ASSETS ASSETS minus LIABILITIES (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(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CA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7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539552" y="1988839"/>
            <a:ext cx="8147248" cy="4411961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ASSETS SHOULD EQUAL THE AMOUNT OF MONEY THAT HAS BEEN INVESTED IN THE BUSINESS. BOTH PARTS OF THE BALANCE SHEET MUST BALANCE </a:t>
            </a:r>
          </a:p>
          <a:p>
            <a:pPr marL="0" indent="0">
              <a:buNone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last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Balance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Sheet</a:t>
            </a:r>
            <a:r>
              <a:rPr lang="fr-CA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your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NGO,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seek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pPr eaLnBrk="1" hangingPunct="1"/>
            <a:r>
              <a:rPr lang="fr-CA" dirty="0" err="1" smtClean="0">
                <a:solidFill>
                  <a:schemeClr val="bg1"/>
                </a:solidFill>
              </a:rPr>
              <a:t>Summary</a:t>
            </a: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C103807009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AB70A8-8AB4-483C-9BA9-BA3E6E96A5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TC103807009990</Template>
  <TotalTime>100</TotalTime>
  <Words>397</Words>
  <Application>Microsoft Macintosh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TC103807009990</vt:lpstr>
      <vt:lpstr>Worksheet</vt:lpstr>
      <vt:lpstr>Reading a Balance Sheet</vt:lpstr>
      <vt:lpstr>The Balance Sheet</vt:lpstr>
      <vt:lpstr>Sample Yearly Balance Sheet</vt:lpstr>
      <vt:lpstr>Sample Monthly Balance Sheet  How is this business doing this month?</vt:lpstr>
      <vt:lpstr>Fixed Assets</vt:lpstr>
      <vt:lpstr>CURRENT ASSETS </vt:lpstr>
      <vt:lpstr>NET ASSETS : NET ASSETS = ASSETS (current &amp; fixed) minus LIABILITIES (Current &amp; fixed)</vt:lpstr>
      <vt:lpstr>NET ASSETS : NET ASSETS ASSETS minus LIABILITIES (current &amp; fixed) (Current &amp; fixed)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/>
  <cp:keywords/>
  <cp:lastModifiedBy>Viv Grigg</cp:lastModifiedBy>
  <cp:revision>7</cp:revision>
  <dcterms:modified xsi:type="dcterms:W3CDTF">2013-07-03T02:10:53Z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TC103807009990</vt:lpwstr>
  </property>
</Properties>
</file>